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B9AB71-6FEA-4D48-8AC9-FD87A4CCF316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B23C420-7512-4C60-93A4-8A4B347F500A}">
      <dgm:prSet/>
      <dgm:spPr/>
      <dgm:t>
        <a:bodyPr/>
        <a:lstStyle/>
        <a:p>
          <a:r>
            <a:rPr lang="en-US"/>
            <a:t>Add weights, features, tracker to increase accuracy</a:t>
          </a:r>
        </a:p>
      </dgm:t>
    </dgm:pt>
    <dgm:pt modelId="{CDE91887-AB6B-4C74-A087-A9BE77804981}" type="parTrans" cxnId="{53057D15-5208-4F84-A558-A859D011D453}">
      <dgm:prSet/>
      <dgm:spPr/>
      <dgm:t>
        <a:bodyPr/>
        <a:lstStyle/>
        <a:p>
          <a:endParaRPr lang="en-US"/>
        </a:p>
      </dgm:t>
    </dgm:pt>
    <dgm:pt modelId="{762D1533-2031-4B6D-BEE2-31DFD8D85EC8}" type="sibTrans" cxnId="{53057D15-5208-4F84-A558-A859D011D453}">
      <dgm:prSet/>
      <dgm:spPr/>
      <dgm:t>
        <a:bodyPr/>
        <a:lstStyle/>
        <a:p>
          <a:endParaRPr lang="en-US"/>
        </a:p>
      </dgm:t>
    </dgm:pt>
    <dgm:pt modelId="{E275D0C0-A69F-46AD-8A02-031328157FF9}">
      <dgm:prSet/>
      <dgm:spPr/>
      <dgm:t>
        <a:bodyPr/>
        <a:lstStyle/>
        <a:p>
          <a:r>
            <a:rPr lang="en-US"/>
            <a:t>Remove aquarium background (plants, etc) – </a:t>
          </a:r>
        </a:p>
      </dgm:t>
    </dgm:pt>
    <dgm:pt modelId="{4F614E8D-8088-436E-A0B5-FEAD2F96BF7E}" type="parTrans" cxnId="{65B70DC0-831A-488E-9AD7-17020D3CA99F}">
      <dgm:prSet/>
      <dgm:spPr/>
      <dgm:t>
        <a:bodyPr/>
        <a:lstStyle/>
        <a:p>
          <a:endParaRPr lang="en-US"/>
        </a:p>
      </dgm:t>
    </dgm:pt>
    <dgm:pt modelId="{2C7A2160-7D6F-4944-B599-42E4E84B851A}" type="sibTrans" cxnId="{65B70DC0-831A-488E-9AD7-17020D3CA99F}">
      <dgm:prSet/>
      <dgm:spPr/>
      <dgm:t>
        <a:bodyPr/>
        <a:lstStyle/>
        <a:p>
          <a:endParaRPr lang="en-US"/>
        </a:p>
      </dgm:t>
    </dgm:pt>
    <dgm:pt modelId="{6B56945E-7442-4309-B984-AB69C36C3360}">
      <dgm:prSet/>
      <dgm:spPr/>
      <dgm:t>
        <a:bodyPr/>
        <a:lstStyle/>
        <a:p>
          <a:r>
            <a:rPr lang="en-US"/>
            <a:t>Bigger data set</a:t>
          </a:r>
        </a:p>
      </dgm:t>
    </dgm:pt>
    <dgm:pt modelId="{E140D46F-157C-4328-9707-96ECFBCA8BCE}" type="parTrans" cxnId="{FE68C3B5-F0FC-4B7F-B1AB-3D29626B1BC1}">
      <dgm:prSet/>
      <dgm:spPr/>
      <dgm:t>
        <a:bodyPr/>
        <a:lstStyle/>
        <a:p>
          <a:endParaRPr lang="en-US"/>
        </a:p>
      </dgm:t>
    </dgm:pt>
    <dgm:pt modelId="{9305F610-B4FC-486D-B5F9-EE33A8B44214}" type="sibTrans" cxnId="{FE68C3B5-F0FC-4B7F-B1AB-3D29626B1BC1}">
      <dgm:prSet/>
      <dgm:spPr/>
      <dgm:t>
        <a:bodyPr/>
        <a:lstStyle/>
        <a:p>
          <a:endParaRPr lang="en-US"/>
        </a:p>
      </dgm:t>
    </dgm:pt>
    <dgm:pt modelId="{78696036-545A-41D9-B56F-AAD684039B2D}" type="pres">
      <dgm:prSet presAssocID="{49B9AB71-6FEA-4D48-8AC9-FD87A4CCF316}" presName="linear" presStyleCnt="0">
        <dgm:presLayoutVars>
          <dgm:animLvl val="lvl"/>
          <dgm:resizeHandles val="exact"/>
        </dgm:presLayoutVars>
      </dgm:prSet>
      <dgm:spPr/>
    </dgm:pt>
    <dgm:pt modelId="{85DA372E-E0B9-4248-9532-53F9E59A1E3C}" type="pres">
      <dgm:prSet presAssocID="{8B23C420-7512-4C60-93A4-8A4B347F500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C5E2E23-883A-4AE5-AA0A-C90BAEF4FD42}" type="pres">
      <dgm:prSet presAssocID="{762D1533-2031-4B6D-BEE2-31DFD8D85EC8}" presName="spacer" presStyleCnt="0"/>
      <dgm:spPr/>
    </dgm:pt>
    <dgm:pt modelId="{B407B110-9C07-4018-A669-6C0E78B0E9B8}" type="pres">
      <dgm:prSet presAssocID="{E275D0C0-A69F-46AD-8A02-031328157FF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2F372F0-B94D-47F9-B1B8-11062681AA4F}" type="pres">
      <dgm:prSet presAssocID="{2C7A2160-7D6F-4944-B599-42E4E84B851A}" presName="spacer" presStyleCnt="0"/>
      <dgm:spPr/>
    </dgm:pt>
    <dgm:pt modelId="{CFFCD1DC-6110-48E9-B7A8-85699CD00482}" type="pres">
      <dgm:prSet presAssocID="{6B56945E-7442-4309-B984-AB69C36C336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7E25704-7D89-4DF4-BD49-A2F8BE767CAF}" type="presOf" srcId="{8B23C420-7512-4C60-93A4-8A4B347F500A}" destId="{85DA372E-E0B9-4248-9532-53F9E59A1E3C}" srcOrd="0" destOrd="0" presId="urn:microsoft.com/office/officeart/2005/8/layout/vList2"/>
    <dgm:cxn modelId="{53057D15-5208-4F84-A558-A859D011D453}" srcId="{49B9AB71-6FEA-4D48-8AC9-FD87A4CCF316}" destId="{8B23C420-7512-4C60-93A4-8A4B347F500A}" srcOrd="0" destOrd="0" parTransId="{CDE91887-AB6B-4C74-A087-A9BE77804981}" sibTransId="{762D1533-2031-4B6D-BEE2-31DFD8D85EC8}"/>
    <dgm:cxn modelId="{099BBA68-80D9-4123-99D9-275119554E02}" type="presOf" srcId="{49B9AB71-6FEA-4D48-8AC9-FD87A4CCF316}" destId="{78696036-545A-41D9-B56F-AAD684039B2D}" srcOrd="0" destOrd="0" presId="urn:microsoft.com/office/officeart/2005/8/layout/vList2"/>
    <dgm:cxn modelId="{D20DBA4B-AEC6-4499-B52F-35030E91F601}" type="presOf" srcId="{6B56945E-7442-4309-B984-AB69C36C3360}" destId="{CFFCD1DC-6110-48E9-B7A8-85699CD00482}" srcOrd="0" destOrd="0" presId="urn:microsoft.com/office/officeart/2005/8/layout/vList2"/>
    <dgm:cxn modelId="{FE68C3B5-F0FC-4B7F-B1AB-3D29626B1BC1}" srcId="{49B9AB71-6FEA-4D48-8AC9-FD87A4CCF316}" destId="{6B56945E-7442-4309-B984-AB69C36C3360}" srcOrd="2" destOrd="0" parTransId="{E140D46F-157C-4328-9707-96ECFBCA8BCE}" sibTransId="{9305F610-B4FC-486D-B5F9-EE33A8B44214}"/>
    <dgm:cxn modelId="{65B70DC0-831A-488E-9AD7-17020D3CA99F}" srcId="{49B9AB71-6FEA-4D48-8AC9-FD87A4CCF316}" destId="{E275D0C0-A69F-46AD-8A02-031328157FF9}" srcOrd="1" destOrd="0" parTransId="{4F614E8D-8088-436E-A0B5-FEAD2F96BF7E}" sibTransId="{2C7A2160-7D6F-4944-B599-42E4E84B851A}"/>
    <dgm:cxn modelId="{9E64DCD8-BAC4-48E5-AAC2-2B6C9057079F}" type="presOf" srcId="{E275D0C0-A69F-46AD-8A02-031328157FF9}" destId="{B407B110-9C07-4018-A669-6C0E78B0E9B8}" srcOrd="0" destOrd="0" presId="urn:microsoft.com/office/officeart/2005/8/layout/vList2"/>
    <dgm:cxn modelId="{D10D14C2-DAC9-4B6D-9BFD-4C3D1848BDB2}" type="presParOf" srcId="{78696036-545A-41D9-B56F-AAD684039B2D}" destId="{85DA372E-E0B9-4248-9532-53F9E59A1E3C}" srcOrd="0" destOrd="0" presId="urn:microsoft.com/office/officeart/2005/8/layout/vList2"/>
    <dgm:cxn modelId="{B3C14B1E-3224-44AD-BE7C-E2219047190D}" type="presParOf" srcId="{78696036-545A-41D9-B56F-AAD684039B2D}" destId="{FC5E2E23-883A-4AE5-AA0A-C90BAEF4FD42}" srcOrd="1" destOrd="0" presId="urn:microsoft.com/office/officeart/2005/8/layout/vList2"/>
    <dgm:cxn modelId="{3A4F6F2D-2CBA-41F8-8598-E2156726A3E6}" type="presParOf" srcId="{78696036-545A-41D9-B56F-AAD684039B2D}" destId="{B407B110-9C07-4018-A669-6C0E78B0E9B8}" srcOrd="2" destOrd="0" presId="urn:microsoft.com/office/officeart/2005/8/layout/vList2"/>
    <dgm:cxn modelId="{85F36701-B457-407F-AC87-D5BE937299E7}" type="presParOf" srcId="{78696036-545A-41D9-B56F-AAD684039B2D}" destId="{F2F372F0-B94D-47F9-B1B8-11062681AA4F}" srcOrd="3" destOrd="0" presId="urn:microsoft.com/office/officeart/2005/8/layout/vList2"/>
    <dgm:cxn modelId="{6BBA8847-AC01-4898-8CE6-B8687DB2F147}" type="presParOf" srcId="{78696036-545A-41D9-B56F-AAD684039B2D}" destId="{CFFCD1DC-6110-48E9-B7A8-85699CD0048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DA372E-E0B9-4248-9532-53F9E59A1E3C}">
      <dsp:nvSpPr>
        <dsp:cNvPr id="0" name=""/>
        <dsp:cNvSpPr/>
      </dsp:nvSpPr>
      <dsp:spPr>
        <a:xfrm>
          <a:off x="0" y="17914"/>
          <a:ext cx="4706803" cy="1193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Add weights, features, tracker to increase accuracy</a:t>
          </a:r>
        </a:p>
      </dsp:txBody>
      <dsp:txXfrm>
        <a:off x="58257" y="76171"/>
        <a:ext cx="4590289" cy="1076886"/>
      </dsp:txXfrm>
    </dsp:sp>
    <dsp:sp modelId="{B407B110-9C07-4018-A669-6C0E78B0E9B8}">
      <dsp:nvSpPr>
        <dsp:cNvPr id="0" name=""/>
        <dsp:cNvSpPr/>
      </dsp:nvSpPr>
      <dsp:spPr>
        <a:xfrm>
          <a:off x="0" y="1297714"/>
          <a:ext cx="4706803" cy="1193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Remove aquarium background (plants, etc) – </a:t>
          </a:r>
        </a:p>
      </dsp:txBody>
      <dsp:txXfrm>
        <a:off x="58257" y="1355971"/>
        <a:ext cx="4590289" cy="1076886"/>
      </dsp:txXfrm>
    </dsp:sp>
    <dsp:sp modelId="{CFFCD1DC-6110-48E9-B7A8-85699CD00482}">
      <dsp:nvSpPr>
        <dsp:cNvPr id="0" name=""/>
        <dsp:cNvSpPr/>
      </dsp:nvSpPr>
      <dsp:spPr>
        <a:xfrm>
          <a:off x="0" y="2577514"/>
          <a:ext cx="4706803" cy="11934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Bigger data set</a:t>
          </a:r>
        </a:p>
      </dsp:txBody>
      <dsp:txXfrm>
        <a:off x="58257" y="2635771"/>
        <a:ext cx="4590289" cy="10768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5FDCA-BE5C-4545-B459-5D72DD322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6BF82-F48D-4E20-8921-065CB93CD4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96EF0-A35E-401D-A73E-02E94EC77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5F721-E39B-4435-A556-61AD132F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5DD6F-791E-43BA-92FC-5E0104923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176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2C7D9-23AC-49CC-B82F-91E3A836D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822D57-CA44-443A-90B1-E85D678A90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805C5-840F-46E0-8FB3-F1F07E32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DF4FF-6333-4F07-B756-526DAAAF2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8BD41-684E-4FFC-8476-4712F1C94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752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A0AD3F-D7FA-4C1C-AEF4-F611D320EC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F1EB73-90F4-47AE-BBB6-5150979908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07A5F-739C-41D2-AD35-1E0AE9CD1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F3E91-C62E-40A0-9413-8729212CC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AF375-37A6-45D9-970F-B1BECC5F1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093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0E488-FCFF-4233-B728-A3AF79ACB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7187F-B6C6-4428-8BE9-DD7C43C77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503A3-4BA6-43E6-B66E-E267132FE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D9E16-43E0-45EA-A37F-564286E3D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A8BA7-1F44-4476-BE77-BBDF75E1F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3F61A-0DB1-43D5-BC54-C103CD44E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36B3B-5173-41D8-ABB3-644B7B8C8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2DC5D-E0FC-4A68-812A-E99EC0CD3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F2D99-3FC1-4F28-80C2-F2EEAF074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0A40A-9F52-4B38-A778-F51C3936F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59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A5E39-9668-417B-A21E-417A96A4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1B751-B018-41EE-ABF5-C1B7A45C2B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FAE046-F8F6-4520-B26A-8BEA00640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53D46F-55F9-4A9D-B89C-CA1559881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B5555-9441-4041-B286-E942C6938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635365-9B53-419E-B558-0424A2E1B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912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98634-9E82-49CF-9B63-35A277786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8EC438-4D65-4F74-8CE0-937C65D52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C09B72-ACA6-4AB6-B5D0-8F8656B99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8BD79A-51EB-4A5E-B733-31578C4C33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B90CA-D67B-4FC0-94EF-615A2754C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08B3DD-F3E7-4FE3-B75A-30CEA050B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844868-198F-4AD6-A3C0-E8378EF6E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CB33C6-36A1-407B-AF5C-067C0834E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77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C36DC-DA4A-4BB6-AB01-764B6E45D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DDCBAD-CF82-4270-9107-F4E5774D6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9D7AC1-83E2-41D9-BB26-E43D69916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580F76-449A-4F05-A4BA-74BFC4962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514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361BEF-B285-4897-A9B8-35A460C83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5926C1-490F-47C3-96A3-6E7F1F6EC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964226-D25A-457C-BA3B-C3E122E5D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636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B33AF-27DA-4FD0-AA72-0E05CC75D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DE1E5-CEC5-40C4-B611-403F42296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7AE4EF-2BCB-4CAF-9F2A-78609F012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44FFE-53F8-4C75-BBF4-117CC0252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4C4B1-326D-4C14-8A20-C0932BF80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E6298-5783-430B-B14E-E6F87ABB0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749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E956F-36F5-4084-97EE-B93B25DA5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D790F0-A3AC-4498-8013-C883F42EB6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1EEF0B-F4BA-49B9-B7EB-AB08AD8CD4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B6F17B-715C-4F89-A037-C931F6FE6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27D36-82BA-428B-BB42-614637839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BB156D-C77B-4523-8250-E316C08BC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920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F189-B6F7-4300-922B-15B7B1ADE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6840D-A2DF-4156-AA5B-ACC41A0B1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15520-9A43-43EF-B2DF-E6CFDA4E3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20E5B-FD9D-4ADF-8E2E-77E360CC277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676B5-0732-42A8-AF72-A3EBAE57D2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D63FC-1BCD-4736-A26B-05C634F1E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8B637-1C19-44CD-9624-ECC6FC4AC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058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EFA056-D665-4B03-9FF4-F41856F5FF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80808"/>
                </a:solidFill>
              </a:rPr>
              <a:t>Sergio Gonzalez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22050B-861F-4F9C-B457-8D6068EE8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080808"/>
                </a:solidFill>
              </a:rPr>
              <a:t>ML for Gender identification 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924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396E478-A449-4EEE-B382-C2EFB95104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0151" r="27613" b="-1"/>
          <a:stretch/>
        </p:blipFill>
        <p:spPr>
          <a:xfrm>
            <a:off x="5797543" y="10"/>
            <a:ext cx="6394152" cy="6857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D2884D-4D27-435E-A177-FE6153410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Conclusions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F0E8278-68F8-4C38-943F-8FC71ADAC7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5150458"/>
              </p:ext>
            </p:extLst>
          </p:nvPr>
        </p:nvGraphicFramePr>
        <p:xfrm>
          <a:off x="804997" y="2272143"/>
          <a:ext cx="4706803" cy="3788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9549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E0BA-6A4E-4849-8BF1-AF4F8C6A6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5712824" cy="1325563"/>
          </a:xfrm>
        </p:spPr>
        <p:txBody>
          <a:bodyPr>
            <a:normAutofit/>
          </a:bodyPr>
          <a:lstStyle/>
          <a:p>
            <a:r>
              <a:rPr lang="en-US" dirty="0"/>
              <a:t>Gender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41212-5F7B-4FE6-BE85-7C30A96AB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4558309" cy="3181684"/>
          </a:xfrm>
        </p:spPr>
        <p:txBody>
          <a:bodyPr anchor="t">
            <a:normAutofit/>
          </a:bodyPr>
          <a:lstStyle/>
          <a:p>
            <a:r>
              <a:rPr lang="en-US" sz="1800"/>
              <a:t>In some fish gender is easy to tell: </a:t>
            </a:r>
            <a:br>
              <a:rPr lang="en-US" sz="1800"/>
            </a:br>
            <a:r>
              <a:rPr lang="en-US" sz="1800"/>
              <a:t>	- longer fins, Vibrant colors</a:t>
            </a:r>
          </a:p>
          <a:p>
            <a:endParaRPr lang="en-US" sz="1800"/>
          </a:p>
          <a:p>
            <a:endParaRPr lang="en-US" sz="1800"/>
          </a:p>
          <a:p>
            <a:r>
              <a:rPr lang="en-US" sz="1800"/>
              <a:t>While others (Angelfish, Catfish) hard to tell…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C99A8FB7-A79B-4BC9-9D56-B79587F6A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04761" y="2650637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B23893E2-3349-46D7-A7AA-B9E447957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96859" y="0"/>
            <a:ext cx="4198060" cy="3650200"/>
          </a:xfrm>
          <a:custGeom>
            <a:avLst/>
            <a:gdLst>
              <a:gd name="connsiteX0" fmla="*/ 262846 w 4198060"/>
              <a:gd name="connsiteY0" fmla="*/ 0 h 3650200"/>
              <a:gd name="connsiteX1" fmla="*/ 4198060 w 4198060"/>
              <a:gd name="connsiteY1" fmla="*/ 0 h 3650200"/>
              <a:gd name="connsiteX2" fmla="*/ 4198060 w 4198060"/>
              <a:gd name="connsiteY2" fmla="*/ 3021648 h 3650200"/>
              <a:gd name="connsiteX3" fmla="*/ 4142653 w 4198060"/>
              <a:gd name="connsiteY3" fmla="*/ 3072005 h 3650200"/>
              <a:gd name="connsiteX4" fmla="*/ 2532040 w 4198060"/>
              <a:gd name="connsiteY4" fmla="*/ 3650200 h 3650200"/>
              <a:gd name="connsiteX5" fmla="*/ 0 w 4198060"/>
              <a:gd name="connsiteY5" fmla="*/ 1118160 h 3650200"/>
              <a:gd name="connsiteX6" fmla="*/ 198981 w 4198060"/>
              <a:gd name="connsiteY6" fmla="*/ 132576 h 365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0" name="Picture 6" descr="Half Moon Betta Male (Betta splendens) – Aqua Imports – Online Store">
            <a:extLst>
              <a:ext uri="{FF2B5EF4-FFF2-40B4-BE49-F238E27FC236}">
                <a16:creationId xmlns:a16="http://schemas.microsoft.com/office/drawing/2014/main" id="{B370996C-231C-49F2-A569-26257736B3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 bwMode="auto">
          <a:xfrm>
            <a:off x="5969353" y="2815228"/>
            <a:ext cx="2788920" cy="2788920"/>
          </a:xfrm>
          <a:custGeom>
            <a:avLst/>
            <a:gdLst/>
            <a:ahLst/>
            <a:cxnLst/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an I swap angelfish mates and get new pairs? [Tips &amp; Tricks]">
            <a:extLst>
              <a:ext uri="{FF2B5EF4-FFF2-40B4-BE49-F238E27FC236}">
                <a16:creationId xmlns:a16="http://schemas.microsoft.com/office/drawing/2014/main" id="{547FC1B6-581E-47C9-BF76-C8CC56D9F6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8" r="4517" b="-2"/>
          <a:stretch/>
        </p:blipFill>
        <p:spPr bwMode="auto">
          <a:xfrm>
            <a:off x="8160603" y="2"/>
            <a:ext cx="4034316" cy="3486455"/>
          </a:xfrm>
          <a:custGeom>
            <a:avLst/>
            <a:gdLst/>
            <a:ahLst/>
            <a:cxnLst/>
            <a:rect l="l" t="t" r="r" b="b"/>
            <a:pathLst>
              <a:path w="4034316" h="3486455">
                <a:moveTo>
                  <a:pt x="280681" y="0"/>
                </a:moveTo>
                <a:lnTo>
                  <a:pt x="4034316" y="0"/>
                </a:lnTo>
                <a:lnTo>
                  <a:pt x="4034316" y="2800630"/>
                </a:lnTo>
                <a:lnTo>
                  <a:pt x="3874752" y="2945652"/>
                </a:lnTo>
                <a:cubicBezTo>
                  <a:pt x="3465371" y="3283503"/>
                  <a:pt x="2940535" y="3486455"/>
                  <a:pt x="2368296" y="3486455"/>
                </a:cubicBezTo>
                <a:cubicBezTo>
                  <a:pt x="1060322" y="3486455"/>
                  <a:pt x="0" y="2426133"/>
                  <a:pt x="0" y="1118159"/>
                </a:cubicBezTo>
                <a:cubicBezTo>
                  <a:pt x="0" y="791166"/>
                  <a:pt x="66270" y="479650"/>
                  <a:pt x="186113" y="19631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2B7592FE-10D1-4664-B623-353F47C8D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8132" y="4032250"/>
            <a:ext cx="3303868" cy="2825750"/>
          </a:xfrm>
          <a:custGeom>
            <a:avLst/>
            <a:gdLst>
              <a:gd name="connsiteX0" fmla="*/ 1888600 w 3303868"/>
              <a:gd name="connsiteY0" fmla="*/ 0 h 2825750"/>
              <a:gd name="connsiteX1" fmla="*/ 3224042 w 3303868"/>
              <a:gd name="connsiteY1" fmla="*/ 553158 h 2825750"/>
              <a:gd name="connsiteX2" fmla="*/ 3303868 w 3303868"/>
              <a:gd name="connsiteY2" fmla="*/ 640989 h 2825750"/>
              <a:gd name="connsiteX3" fmla="*/ 3303868 w 3303868"/>
              <a:gd name="connsiteY3" fmla="*/ 2825750 h 2825750"/>
              <a:gd name="connsiteX4" fmla="*/ 250380 w 3303868"/>
              <a:gd name="connsiteY4" fmla="*/ 2825750 h 2825750"/>
              <a:gd name="connsiteX5" fmla="*/ 227944 w 3303868"/>
              <a:gd name="connsiteY5" fmla="*/ 2788819 h 2825750"/>
              <a:gd name="connsiteX6" fmla="*/ 0 w 3303868"/>
              <a:gd name="connsiteY6" fmla="*/ 1888600 h 2825750"/>
              <a:gd name="connsiteX7" fmla="*/ 1888600 w 3303868"/>
              <a:gd name="connsiteY7" fmla="*/ 0 h 282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3868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303868" y="640989"/>
                </a:lnTo>
                <a:lnTo>
                  <a:pt x="3303868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 descr="Blue Neon Guppy – eSwamp">
            <a:extLst>
              <a:ext uri="{FF2B5EF4-FFF2-40B4-BE49-F238E27FC236}">
                <a16:creationId xmlns:a16="http://schemas.microsoft.com/office/drawing/2014/main" id="{FB2FCA17-F7F5-45DA-96EF-8270B12871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634" b="-3"/>
          <a:stretch/>
        </p:blipFill>
        <p:spPr bwMode="auto">
          <a:xfrm>
            <a:off x="9053088" y="4197217"/>
            <a:ext cx="3138912" cy="2660795"/>
          </a:xfrm>
          <a:custGeom>
            <a:avLst/>
            <a:gdLst/>
            <a:ahLst/>
            <a:cxnLst/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22487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Rectangle 7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B76E5B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F30725-CA19-40D6-B5FA-74A75A2EB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How can we tell….</a:t>
            </a:r>
          </a:p>
        </p:txBody>
      </p:sp>
      <p:pic>
        <p:nvPicPr>
          <p:cNvPr id="2052" name="Picture 4" descr="Pin di Fish tank">
            <a:extLst>
              <a:ext uri="{FF2B5EF4-FFF2-40B4-BE49-F238E27FC236}">
                <a16:creationId xmlns:a16="http://schemas.microsoft.com/office/drawing/2014/main" id="{82583523-BDE2-4C39-9F7F-4CD5CE0C716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25" b="-2"/>
          <a:stretch/>
        </p:blipFill>
        <p:spPr bwMode="auto">
          <a:xfrm>
            <a:off x="327547" y="2454903"/>
            <a:ext cx="7058306" cy="408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Rectangle 7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435AB1-BFE9-4C5C-998D-B4A3652ECD7A}"/>
              </a:ext>
            </a:extLst>
          </p:cNvPr>
          <p:cNvSpPr txBox="1"/>
          <p:nvPr/>
        </p:nvSpPr>
        <p:spPr>
          <a:xfrm>
            <a:off x="8029319" y="917725"/>
            <a:ext cx="3424739" cy="4852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With time or by looking closely…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Can be troublesome!!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734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A47A3-7FA0-4956-8CE8-751D22E1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ML for gender classification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A0463-06CD-4C33-BF7A-4117283B9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9" y="1956816"/>
            <a:ext cx="7860863" cy="4024884"/>
          </a:xfrm>
        </p:spPr>
        <p:txBody>
          <a:bodyPr anchor="t">
            <a:normAutofit/>
          </a:bodyPr>
          <a:lstStyle/>
          <a:p>
            <a:r>
              <a:rPr lang="en-US" sz="2400" dirty="0"/>
              <a:t>I want to create an app that will help new fish keepers meet their new fish!</a:t>
            </a:r>
          </a:p>
          <a:p>
            <a:r>
              <a:rPr lang="en-US" sz="2400" dirty="0"/>
              <a:t>First: Take a picture of fish name\of the actual fish… n through ML classification, basic information pops up! (home)</a:t>
            </a:r>
          </a:p>
          <a:p>
            <a:r>
              <a:rPr lang="en-US" sz="2400" dirty="0"/>
              <a:t>Second: Record the fish for a couple seconds… gender is revealed!!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62923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3D792D-D9F2-4EB4-ADE2-65A518DA6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5592A9C-8D2C-465B-A803-5CC96FD80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B6D3DC2-5D3E-4BC5-AE58-27149337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06891CE-5B9C-4B9E-AA78-3A5E25434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CACEE9-D114-4859-9886-36E0C9376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76400"/>
            <a:ext cx="4038600" cy="3505200"/>
          </a:xfrm>
        </p:spPr>
        <p:txBody>
          <a:bodyPr anchor="t">
            <a:normAutofit/>
          </a:bodyPr>
          <a:lstStyle/>
          <a:p>
            <a:r>
              <a:rPr lang="en-US" sz="4000" dirty="0"/>
              <a:t>What Gender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32863-B86A-47BF-8B91-FF70AA938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1676400"/>
            <a:ext cx="5181599" cy="35052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Project focus was step (2), </a:t>
            </a:r>
            <a:r>
              <a:rPr lang="en-US" sz="2400" dirty="0">
                <a:solidFill>
                  <a:srgbClr val="FF0000">
                    <a:alpha val="55000"/>
                  </a:srgbClr>
                </a:solidFill>
              </a:rPr>
              <a:t>is ML classification good for gender identification on fish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Picture vs Record… 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How many pictures in a recording</a:t>
            </a:r>
          </a:p>
          <a:p>
            <a:endParaRPr lang="en-US" sz="2400" dirty="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657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107FDC-7D59-4078-9F93-F68ABC3A9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0FCBC-FF1A-4EA4-91A7-05EA310AD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5605929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4807BA-BE84-4E7B-9D3B-3DD20D6DD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280160"/>
            <a:ext cx="4695115" cy="2633472"/>
          </a:xfrm>
        </p:spPr>
        <p:txBody>
          <a:bodyPr anchor="b">
            <a:normAutofit/>
          </a:bodyPr>
          <a:lstStyle/>
          <a:p>
            <a:r>
              <a:rPr lang="en-US" sz="5400">
                <a:solidFill>
                  <a:schemeClr val="tx2"/>
                </a:solidFill>
              </a:rPr>
              <a:t>Steps taken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0B2AD-39F5-4BE1-A6A0-C0B711FB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2568" y="246028"/>
            <a:ext cx="255495" cy="546559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70912309-7824-4946-BB32-30633938A57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04855" y="3545491"/>
            <a:ext cx="3158133" cy="236859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23A8116B-0399-4C01-A174-440E50452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50395" y="1455275"/>
            <a:ext cx="338328" cy="182880"/>
            <a:chOff x="4089400" y="933450"/>
            <a:chExt cx="338328" cy="341938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4023577-5356-4EA5-8D57-C0D29A9FE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86CAC3D-2F6F-4AEE-8AF3-3D06A9F5D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39107-44D7-46AC-A67C-3DF0E574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1" y="4069080"/>
            <a:ext cx="4686964" cy="2042605"/>
          </a:xfrm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Collect data (dalmatian molly)</a:t>
            </a:r>
          </a:p>
          <a:p>
            <a:r>
              <a:rPr lang="en-US" sz="1800" dirty="0">
                <a:solidFill>
                  <a:schemeClr val="tx2"/>
                </a:solidFill>
              </a:rPr>
              <a:t>Extract frames (pictures) from the video</a:t>
            </a:r>
          </a:p>
          <a:p>
            <a:r>
              <a:rPr lang="en-US" sz="1800" dirty="0">
                <a:solidFill>
                  <a:schemeClr val="tx2"/>
                </a:solidFill>
              </a:rPr>
              <a:t>Label the classes </a:t>
            </a:r>
          </a:p>
          <a:p>
            <a:endParaRPr lang="en-US" sz="1800" dirty="0">
              <a:solidFill>
                <a:schemeClr val="tx2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9ADD442-FEE7-4BDD-94A8-68DF02062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62870" y="4580641"/>
            <a:ext cx="338328" cy="182880"/>
            <a:chOff x="4089400" y="933450"/>
            <a:chExt cx="338328" cy="341938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3AF287B-68F4-4481-A008-7BCBD3CE5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6D3CDF4-B844-463E-9E56-6714C1DA5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178879A-517B-4DD1-882D-4F4301391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0441" y="6522756"/>
            <a:ext cx="10717187" cy="0"/>
          </a:xfrm>
          <a:prstGeom prst="line">
            <a:avLst/>
          </a:prstGeom>
          <a:ln w="12700" cap="sq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1277423-2F7B-42E6-81A8-B51CC09C6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829917" y="6400800"/>
            <a:ext cx="338328" cy="240175"/>
            <a:chOff x="4089400" y="933450"/>
            <a:chExt cx="338328" cy="341938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78E666B-9B20-44D3-8427-2EC6DFD07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7759434-B6B5-4E94-8CF6-11EBDE47C6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DD84D03-F059-4F7E-AF32-6C6934A1D6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4435636"/>
              </p:ext>
            </p:extLst>
          </p:nvPr>
        </p:nvGraphicFramePr>
        <p:xfrm>
          <a:off x="5605929" y="295009"/>
          <a:ext cx="4782672" cy="256441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41818">
                  <a:extLst>
                    <a:ext uri="{9D8B030D-6E8A-4147-A177-3AD203B41FA5}">
                      <a16:colId xmlns:a16="http://schemas.microsoft.com/office/drawing/2014/main" val="922899701"/>
                    </a:ext>
                  </a:extLst>
                </a:gridCol>
                <a:gridCol w="2340854">
                  <a:extLst>
                    <a:ext uri="{9D8B030D-6E8A-4147-A177-3AD203B41FA5}">
                      <a16:colId xmlns:a16="http://schemas.microsoft.com/office/drawing/2014/main" val="1060479160"/>
                    </a:ext>
                  </a:extLst>
                </a:gridCol>
              </a:tblGrid>
              <a:tr h="759067">
                <a:tc>
                  <a:txBody>
                    <a:bodyPr/>
                    <a:lstStyle/>
                    <a:p>
                      <a:r>
                        <a:rPr lang="en-US" sz="2000"/>
                        <a:t>Frame_ID</a:t>
                      </a:r>
                    </a:p>
                  </a:txBody>
                  <a:tcPr marL="102577" marR="102577" marT="51288" marB="51288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Class</a:t>
                      </a:r>
                    </a:p>
                    <a:p>
                      <a:endParaRPr lang="en-US" sz="2000"/>
                    </a:p>
                  </a:txBody>
                  <a:tcPr marL="102577" marR="102577" marT="51288" marB="51288"/>
                </a:tc>
                <a:extLst>
                  <a:ext uri="{0D108BD9-81ED-4DB2-BD59-A6C34878D82A}">
                    <a16:rowId xmlns:a16="http://schemas.microsoft.com/office/drawing/2014/main" val="3573765047"/>
                  </a:ext>
                </a:extLst>
              </a:tr>
              <a:tr h="451337">
                <a:tc>
                  <a:txBody>
                    <a:bodyPr/>
                    <a:lstStyle/>
                    <a:p>
                      <a:r>
                        <a:rPr lang="en-US" sz="2000"/>
                        <a:t>Frame1.jpg</a:t>
                      </a:r>
                    </a:p>
                  </a:txBody>
                  <a:tcPr marL="102577" marR="102577" marT="51288" marB="51288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0 (neither)</a:t>
                      </a:r>
                    </a:p>
                  </a:txBody>
                  <a:tcPr marL="102577" marR="102577" marT="51288" marB="51288"/>
                </a:tc>
                <a:extLst>
                  <a:ext uri="{0D108BD9-81ED-4DB2-BD59-A6C34878D82A}">
                    <a16:rowId xmlns:a16="http://schemas.microsoft.com/office/drawing/2014/main" val="3226369930"/>
                  </a:ext>
                </a:extLst>
              </a:tr>
              <a:tr h="451337">
                <a:tc>
                  <a:txBody>
                    <a:bodyPr/>
                    <a:lstStyle/>
                    <a:p>
                      <a:r>
                        <a:rPr lang="en-US" sz="2000"/>
                        <a:t>“  “</a:t>
                      </a:r>
                    </a:p>
                  </a:txBody>
                  <a:tcPr marL="102577" marR="102577" marT="51288" marB="51288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1 (male)</a:t>
                      </a:r>
                    </a:p>
                  </a:txBody>
                  <a:tcPr marL="102577" marR="102577" marT="51288" marB="51288"/>
                </a:tc>
                <a:extLst>
                  <a:ext uri="{0D108BD9-81ED-4DB2-BD59-A6C34878D82A}">
                    <a16:rowId xmlns:a16="http://schemas.microsoft.com/office/drawing/2014/main" val="1052518688"/>
                  </a:ext>
                </a:extLst>
              </a:tr>
              <a:tr h="451337"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 marL="102577" marR="102577" marT="51288" marB="51288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2 (female)</a:t>
                      </a:r>
                    </a:p>
                  </a:txBody>
                  <a:tcPr marL="102577" marR="102577" marT="51288" marB="51288"/>
                </a:tc>
                <a:extLst>
                  <a:ext uri="{0D108BD9-81ED-4DB2-BD59-A6C34878D82A}">
                    <a16:rowId xmlns:a16="http://schemas.microsoft.com/office/drawing/2014/main" val="2622737766"/>
                  </a:ext>
                </a:extLst>
              </a:tr>
              <a:tr h="451337"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 marL="102577" marR="102577" marT="51288" marB="51288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3 (both)</a:t>
                      </a:r>
                    </a:p>
                  </a:txBody>
                  <a:tcPr marL="102577" marR="102577" marT="51288" marB="51288"/>
                </a:tc>
                <a:extLst>
                  <a:ext uri="{0D108BD9-81ED-4DB2-BD59-A6C34878D82A}">
                    <a16:rowId xmlns:a16="http://schemas.microsoft.com/office/drawing/2014/main" val="5788243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9660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alendar&#10;&#10;Description automatically generated">
            <a:extLst>
              <a:ext uri="{FF2B5EF4-FFF2-40B4-BE49-F238E27FC236}">
                <a16:creationId xmlns:a16="http://schemas.microsoft.com/office/drawing/2014/main" id="{CA8E3E70-EF42-487F-B72E-A24627F1EC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560" b="1"/>
          <a:stretch/>
        </p:blipFill>
        <p:spPr>
          <a:xfrm rot="5400000">
            <a:off x="5565619" y="231924"/>
            <a:ext cx="6858000" cy="63941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44A2BF-A630-42B7-AC83-F5D44F622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Video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99F71-C7DB-4669-8856-A4D7B245E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997" y="2272143"/>
            <a:ext cx="4706803" cy="3788830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Use extracted frames to; create training and validation sets (pre trained - VGG16)</a:t>
            </a:r>
          </a:p>
          <a:p>
            <a:r>
              <a:rPr lang="en-US" sz="2000" dirty="0">
                <a:solidFill>
                  <a:srgbClr val="000000"/>
                </a:solidFill>
              </a:rPr>
              <a:t>Train model, evaluate model on validation (we know the answers)</a:t>
            </a:r>
          </a:p>
          <a:p>
            <a:r>
              <a:rPr lang="en-US" sz="2000" dirty="0">
                <a:solidFill>
                  <a:srgbClr val="000000"/>
                </a:solidFill>
              </a:rPr>
              <a:t>Use trained model on new (unlabeled data)</a:t>
            </a:r>
          </a:p>
          <a:p>
            <a:r>
              <a:rPr lang="en-US" sz="2000" dirty="0">
                <a:solidFill>
                  <a:srgbClr val="000000"/>
                </a:solidFill>
              </a:rPr>
              <a:t>Easy Right!</a:t>
            </a:r>
          </a:p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4111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82FA3-305C-48D9-A883-2154B1A10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 </a:t>
            </a:r>
            <a:r>
              <a:rPr lang="en-US" dirty="0">
                <a:sym typeface="Wingdings" panose="05000000000000000000" pitchFamily="2" charset="2"/>
              </a:rPr>
              <a:t> model predicted 80% of test images correctly. 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4FC0414-A514-4C68-A588-A822FA7B396A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0661947"/>
              </p:ext>
            </p:extLst>
          </p:nvPr>
        </p:nvGraphicFramePr>
        <p:xfrm>
          <a:off x="5337175" y="1825625"/>
          <a:ext cx="5040821" cy="4379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3055797" imgH="8786057" progId="Excel.Sheet.12">
                  <p:embed/>
                </p:oleObj>
              </mc:Choice>
              <mc:Fallback>
                <p:oleObj name="Worksheet" r:id="rId2" imgW="3055797" imgH="878605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37175" y="1825625"/>
                        <a:ext cx="5040821" cy="43798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1924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80622C-1C7A-49C4-BF44-484BA2A97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4095" y="851517"/>
            <a:ext cx="5238466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1A63C-CDA2-4457-BA0D-D25D747E1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096" y="3842932"/>
            <a:ext cx="4167115" cy="21635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/>
              <a:t>Problems yes… but did I cry… yes 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DF0BE441-20D1-45E3-B568-25A47BE4B5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" r="9883" b="-1"/>
          <a:stretch/>
        </p:blipFill>
        <p:spPr>
          <a:xfrm>
            <a:off x="5505451" y="851517"/>
            <a:ext cx="6189726" cy="5159067"/>
          </a:xfrm>
          <a:custGeom>
            <a:avLst/>
            <a:gdLst/>
            <a:ahLst/>
            <a:cxnLst/>
            <a:rect l="l" t="t" r="r" b="b"/>
            <a:pathLst>
              <a:path w="5846002" h="4872577">
                <a:moveTo>
                  <a:pt x="343285" y="2953992"/>
                </a:moveTo>
                <a:cubicBezTo>
                  <a:pt x="343285" y="2953992"/>
                  <a:pt x="343285" y="2953992"/>
                  <a:pt x="849063" y="2953992"/>
                </a:cubicBezTo>
                <a:cubicBezTo>
                  <a:pt x="880743" y="2953992"/>
                  <a:pt x="911330" y="2971406"/>
                  <a:pt x="926624" y="2999703"/>
                </a:cubicBezTo>
                <a:cubicBezTo>
                  <a:pt x="926624" y="2999703"/>
                  <a:pt x="926624" y="2999703"/>
                  <a:pt x="1180059" y="3436136"/>
                </a:cubicBezTo>
                <a:cubicBezTo>
                  <a:pt x="1196445" y="3463345"/>
                  <a:pt x="1196445" y="3498172"/>
                  <a:pt x="1180059" y="3525382"/>
                </a:cubicBezTo>
                <a:cubicBezTo>
                  <a:pt x="1180059" y="3525382"/>
                  <a:pt x="1180059" y="3525382"/>
                  <a:pt x="926624" y="3961814"/>
                </a:cubicBezTo>
                <a:cubicBezTo>
                  <a:pt x="911330" y="3990111"/>
                  <a:pt x="880743" y="4007525"/>
                  <a:pt x="849063" y="4007525"/>
                </a:cubicBezTo>
                <a:cubicBezTo>
                  <a:pt x="849063" y="4007525"/>
                  <a:pt x="849063" y="4007525"/>
                  <a:pt x="343285" y="4007525"/>
                </a:cubicBezTo>
                <a:cubicBezTo>
                  <a:pt x="310513" y="4007525"/>
                  <a:pt x="281019" y="3990111"/>
                  <a:pt x="264633" y="3961814"/>
                </a:cubicBezTo>
                <a:cubicBezTo>
                  <a:pt x="264633" y="3961814"/>
                  <a:pt x="264633" y="3961814"/>
                  <a:pt x="12290" y="3525382"/>
                </a:cubicBezTo>
                <a:cubicBezTo>
                  <a:pt x="-4096" y="3498172"/>
                  <a:pt x="-4096" y="3463345"/>
                  <a:pt x="12290" y="3436136"/>
                </a:cubicBezTo>
                <a:cubicBezTo>
                  <a:pt x="12290" y="3436136"/>
                  <a:pt x="12290" y="3436136"/>
                  <a:pt x="264633" y="2999703"/>
                </a:cubicBezTo>
                <a:cubicBezTo>
                  <a:pt x="281019" y="2971406"/>
                  <a:pt x="310513" y="2953992"/>
                  <a:pt x="343285" y="2953992"/>
                </a:cubicBezTo>
                <a:close/>
                <a:moveTo>
                  <a:pt x="2353334" y="538808"/>
                </a:moveTo>
                <a:cubicBezTo>
                  <a:pt x="2353334" y="538808"/>
                  <a:pt x="2353334" y="538808"/>
                  <a:pt x="2613403" y="538808"/>
                </a:cubicBezTo>
                <a:lnTo>
                  <a:pt x="2643742" y="538808"/>
                </a:lnTo>
                <a:lnTo>
                  <a:pt x="2672692" y="588661"/>
                </a:lnTo>
                <a:cubicBezTo>
                  <a:pt x="2713002" y="658078"/>
                  <a:pt x="2759909" y="738855"/>
                  <a:pt x="2814491" y="832849"/>
                </a:cubicBezTo>
                <a:cubicBezTo>
                  <a:pt x="2839586" y="874521"/>
                  <a:pt x="2839586" y="927860"/>
                  <a:pt x="2814491" y="969531"/>
                </a:cubicBezTo>
                <a:cubicBezTo>
                  <a:pt x="2814491" y="969531"/>
                  <a:pt x="2814491" y="969531"/>
                  <a:pt x="2426350" y="1637936"/>
                </a:cubicBezTo>
                <a:cubicBezTo>
                  <a:pt x="2402927" y="1681274"/>
                  <a:pt x="2356083" y="1707943"/>
                  <a:pt x="2307565" y="1707943"/>
                </a:cubicBezTo>
                <a:cubicBezTo>
                  <a:pt x="2307565" y="1707943"/>
                  <a:pt x="2307565" y="1707943"/>
                  <a:pt x="1532956" y="1707943"/>
                </a:cubicBezTo>
                <a:cubicBezTo>
                  <a:pt x="1520409" y="1707943"/>
                  <a:pt x="1508175" y="1706276"/>
                  <a:pt x="1496490" y="1703099"/>
                </a:cubicBezTo>
                <a:lnTo>
                  <a:pt x="1471408" y="1692583"/>
                </a:lnTo>
                <a:lnTo>
                  <a:pt x="1486736" y="1666073"/>
                </a:lnTo>
                <a:cubicBezTo>
                  <a:pt x="1625328" y="1426376"/>
                  <a:pt x="1802725" y="1119564"/>
                  <a:pt x="2029793" y="726844"/>
                </a:cubicBezTo>
                <a:cubicBezTo>
                  <a:pt x="2097197" y="610441"/>
                  <a:pt x="2218525" y="538808"/>
                  <a:pt x="2353334" y="538808"/>
                </a:cubicBezTo>
                <a:close/>
                <a:moveTo>
                  <a:pt x="1487085" y="0"/>
                </a:moveTo>
                <a:cubicBezTo>
                  <a:pt x="1487085" y="0"/>
                  <a:pt x="1487085" y="0"/>
                  <a:pt x="2360840" y="0"/>
                </a:cubicBezTo>
                <a:cubicBezTo>
                  <a:pt x="2415568" y="0"/>
                  <a:pt x="2468407" y="30084"/>
                  <a:pt x="2494828" y="78969"/>
                </a:cubicBezTo>
                <a:cubicBezTo>
                  <a:pt x="2494828" y="78969"/>
                  <a:pt x="2494828" y="78969"/>
                  <a:pt x="2729665" y="483373"/>
                </a:cubicBezTo>
                <a:lnTo>
                  <a:pt x="2756194" y="529058"/>
                </a:lnTo>
                <a:lnTo>
                  <a:pt x="2735320" y="529058"/>
                </a:lnTo>
                <a:lnTo>
                  <a:pt x="2636659" y="529058"/>
                </a:lnTo>
                <a:lnTo>
                  <a:pt x="2593799" y="455250"/>
                </a:lnTo>
                <a:cubicBezTo>
                  <a:pt x="2430052" y="173267"/>
                  <a:pt x="2430052" y="173267"/>
                  <a:pt x="2430052" y="173267"/>
                </a:cubicBezTo>
                <a:cubicBezTo>
                  <a:pt x="2406629" y="129929"/>
                  <a:pt x="2359785" y="103259"/>
                  <a:pt x="2311267" y="103259"/>
                </a:cubicBezTo>
                <a:cubicBezTo>
                  <a:pt x="1536658" y="103259"/>
                  <a:pt x="1536658" y="103259"/>
                  <a:pt x="1536658" y="103259"/>
                </a:cubicBezTo>
                <a:cubicBezTo>
                  <a:pt x="1486468" y="103259"/>
                  <a:pt x="1441296" y="129929"/>
                  <a:pt x="1416201" y="173267"/>
                </a:cubicBezTo>
                <a:cubicBezTo>
                  <a:pt x="1029733" y="841671"/>
                  <a:pt x="1029733" y="841671"/>
                  <a:pt x="1029733" y="841671"/>
                </a:cubicBezTo>
                <a:cubicBezTo>
                  <a:pt x="1004637" y="883343"/>
                  <a:pt x="1004637" y="936682"/>
                  <a:pt x="1029733" y="978353"/>
                </a:cubicBezTo>
                <a:cubicBezTo>
                  <a:pt x="1416201" y="1646758"/>
                  <a:pt x="1416201" y="1646758"/>
                  <a:pt x="1416201" y="1646758"/>
                </a:cubicBezTo>
                <a:cubicBezTo>
                  <a:pt x="1428749" y="1668427"/>
                  <a:pt x="1446315" y="1685929"/>
                  <a:pt x="1467019" y="1698013"/>
                </a:cubicBezTo>
                <a:lnTo>
                  <a:pt x="1472899" y="1700478"/>
                </a:lnTo>
                <a:lnTo>
                  <a:pt x="1441377" y="1754996"/>
                </a:lnTo>
                <a:lnTo>
                  <a:pt x="1417933" y="1795543"/>
                </a:lnTo>
                <a:lnTo>
                  <a:pt x="1442249" y="1805738"/>
                </a:lnTo>
                <a:cubicBezTo>
                  <a:pt x="1455430" y="1809322"/>
                  <a:pt x="1469230" y="1811202"/>
                  <a:pt x="1483383" y="1811202"/>
                </a:cubicBezTo>
                <a:cubicBezTo>
                  <a:pt x="2357138" y="1811202"/>
                  <a:pt x="2357138" y="1811202"/>
                  <a:pt x="2357138" y="1811202"/>
                </a:cubicBezTo>
                <a:cubicBezTo>
                  <a:pt x="2411866" y="1811202"/>
                  <a:pt x="2464705" y="1781120"/>
                  <a:pt x="2491126" y="1732235"/>
                </a:cubicBezTo>
                <a:cubicBezTo>
                  <a:pt x="2928947" y="978278"/>
                  <a:pt x="2928947" y="978278"/>
                  <a:pt x="2928947" y="978278"/>
                </a:cubicBezTo>
                <a:cubicBezTo>
                  <a:pt x="2957254" y="931274"/>
                  <a:pt x="2957254" y="871108"/>
                  <a:pt x="2928947" y="824102"/>
                </a:cubicBezTo>
                <a:cubicBezTo>
                  <a:pt x="2874220" y="729858"/>
                  <a:pt x="2826333" y="647394"/>
                  <a:pt x="2784432" y="575238"/>
                </a:cubicBezTo>
                <a:lnTo>
                  <a:pt x="2763277" y="538808"/>
                </a:lnTo>
                <a:lnTo>
                  <a:pt x="2861280" y="538808"/>
                </a:lnTo>
                <a:cubicBezTo>
                  <a:pt x="3166048" y="538808"/>
                  <a:pt x="3653676" y="538808"/>
                  <a:pt x="4433881" y="538808"/>
                </a:cubicBezTo>
                <a:cubicBezTo>
                  <a:pt x="4564197" y="538808"/>
                  <a:pt x="4690018" y="610441"/>
                  <a:pt x="4752929" y="726844"/>
                </a:cubicBezTo>
                <a:cubicBezTo>
                  <a:pt x="4752929" y="726844"/>
                  <a:pt x="4752929" y="726844"/>
                  <a:pt x="5795449" y="2522134"/>
                </a:cubicBezTo>
                <a:cubicBezTo>
                  <a:pt x="5862854" y="2634060"/>
                  <a:pt x="5862854" y="2777325"/>
                  <a:pt x="5795449" y="2889251"/>
                </a:cubicBezTo>
                <a:cubicBezTo>
                  <a:pt x="5795449" y="2889251"/>
                  <a:pt x="5795449" y="2889251"/>
                  <a:pt x="4752929" y="4684542"/>
                </a:cubicBezTo>
                <a:cubicBezTo>
                  <a:pt x="4690018" y="4800945"/>
                  <a:pt x="4564197" y="4872577"/>
                  <a:pt x="4433881" y="4872577"/>
                </a:cubicBezTo>
                <a:cubicBezTo>
                  <a:pt x="4433881" y="4872577"/>
                  <a:pt x="4433881" y="4872577"/>
                  <a:pt x="2353334" y="4872577"/>
                </a:cubicBezTo>
                <a:cubicBezTo>
                  <a:pt x="2218525" y="4872577"/>
                  <a:pt x="2097197" y="4800945"/>
                  <a:pt x="2029793" y="4684542"/>
                </a:cubicBezTo>
                <a:cubicBezTo>
                  <a:pt x="2029793" y="4684542"/>
                  <a:pt x="2029793" y="4684542"/>
                  <a:pt x="991766" y="2889251"/>
                </a:cubicBezTo>
                <a:cubicBezTo>
                  <a:pt x="924361" y="2777325"/>
                  <a:pt x="924361" y="2634060"/>
                  <a:pt x="991766" y="2522134"/>
                </a:cubicBezTo>
                <a:cubicBezTo>
                  <a:pt x="991766" y="2522134"/>
                  <a:pt x="991766" y="2522134"/>
                  <a:pt x="1377193" y="1855530"/>
                </a:cubicBezTo>
                <a:lnTo>
                  <a:pt x="1409676" y="1799352"/>
                </a:lnTo>
                <a:lnTo>
                  <a:pt x="1408533" y="1798873"/>
                </a:lnTo>
                <a:cubicBezTo>
                  <a:pt x="1385179" y="1785241"/>
                  <a:pt x="1365364" y="1765500"/>
                  <a:pt x="1351210" y="1741057"/>
                </a:cubicBezTo>
                <a:cubicBezTo>
                  <a:pt x="1351210" y="1741057"/>
                  <a:pt x="1351210" y="1741057"/>
                  <a:pt x="915276" y="987100"/>
                </a:cubicBezTo>
                <a:cubicBezTo>
                  <a:pt x="886968" y="940096"/>
                  <a:pt x="886968" y="879930"/>
                  <a:pt x="915276" y="832924"/>
                </a:cubicBezTo>
                <a:cubicBezTo>
                  <a:pt x="915276" y="832924"/>
                  <a:pt x="915276" y="832924"/>
                  <a:pt x="1351210" y="78969"/>
                </a:cubicBezTo>
                <a:cubicBezTo>
                  <a:pt x="1379517" y="30084"/>
                  <a:pt x="1430471" y="0"/>
                  <a:pt x="1487085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26910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271</Words>
  <Application>Microsoft Office PowerPoint</Application>
  <PresentationFormat>Widescreen</PresentationFormat>
  <Paragraphs>42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Microsoft Excel Worksheet</vt:lpstr>
      <vt:lpstr>ML for Gender identification </vt:lpstr>
      <vt:lpstr>Gender </vt:lpstr>
      <vt:lpstr>How can we tell….</vt:lpstr>
      <vt:lpstr>ML for gender classification</vt:lpstr>
      <vt:lpstr>What Gender</vt:lpstr>
      <vt:lpstr>Steps taken</vt:lpstr>
      <vt:lpstr>Video classification</vt:lpstr>
      <vt:lpstr>Findings  model predicted 80% of test images correctly. </vt:lpstr>
      <vt:lpstr>Problems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Gonzalez, Sergio</dc:creator>
  <cp:lastModifiedBy>Gonzalez, Sergio</cp:lastModifiedBy>
  <cp:revision>14</cp:revision>
  <dcterms:created xsi:type="dcterms:W3CDTF">2021-03-13T04:19:39Z</dcterms:created>
  <dcterms:modified xsi:type="dcterms:W3CDTF">2021-03-13T21:42:50Z</dcterms:modified>
</cp:coreProperties>
</file>

<file path=docProps/thumbnail.jpeg>
</file>